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71" r:id="rId10"/>
    <p:sldId id="270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icaPopescu" initials="Rodica" lastIdx="2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7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79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14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30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5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2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1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4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7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4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4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1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29688F-4BB2-43D8-BCAA-94940777639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AA5288-5614-4E52-9F80-6BC229ABF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01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Reteaua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informare</a:t>
            </a:r>
            <a:r>
              <a:rPr lang="en-US" sz="3600" b="1" dirty="0" smtClean="0"/>
              <a:t> OMS </a:t>
            </a:r>
            <a:r>
              <a:rPr lang="en-US" sz="3600" b="1" dirty="0" err="1" smtClean="0"/>
              <a:t>privind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epidemiile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6963497" cy="194733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INFECŢIA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CU NOUL CORONAVIRUS (2019-nCoV)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2019-2020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Update 2# 24.01.2020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3618" y="810491"/>
            <a:ext cx="433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 - WIN</a:t>
            </a:r>
            <a:endParaRPr lang="en-GB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675042"/>
            <a:ext cx="8534400" cy="604213"/>
          </a:xfrm>
        </p:spPr>
        <p:txBody>
          <a:bodyPr>
            <a:normAutofit/>
          </a:bodyPr>
          <a:lstStyle/>
          <a:p>
            <a:r>
              <a:rPr lang="ro-RO" sz="2800" b="1" dirty="0"/>
              <a:t>Ghid de siguranță alimentară</a:t>
            </a:r>
            <a:endParaRPr lang="en-GB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50700" y="645054"/>
            <a:ext cx="3106900" cy="5188117"/>
            <a:chOff x="550700" y="645054"/>
            <a:chExt cx="3106900" cy="5188117"/>
          </a:xfrm>
        </p:grpSpPr>
        <p:sp>
          <p:nvSpPr>
            <p:cNvPr id="8" name="TextBox 7"/>
            <p:cNvSpPr txBox="1"/>
            <p:nvPr/>
          </p:nvSpPr>
          <p:spPr>
            <a:xfrm>
              <a:off x="938357" y="3801846"/>
              <a:ext cx="27192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Chiar și în zonele de epidemie, produsele din carne pot fi consumate în </a:t>
              </a:r>
              <a:r>
                <a:rPr lang="ro-RO" sz="1400" dirty="0" smtClean="0"/>
                <a:t>siguranță </a:t>
              </a:r>
              <a:r>
                <a:rPr lang="ro-RO" sz="1400" dirty="0" smtClean="0"/>
                <a:t>dacă au fost respectate regulile de igienă în timpul pregătirii și au fost preparate termic la temperaturi înalte timp suficient</a:t>
              </a:r>
              <a:endParaRPr lang="en-GB" sz="1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0760" y="1369969"/>
              <a:ext cx="1239703" cy="23892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700" y="645054"/>
              <a:ext cx="2807872" cy="60678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918544" y="700905"/>
            <a:ext cx="3147273" cy="4464530"/>
            <a:chOff x="3918544" y="700905"/>
            <a:chExt cx="3147273" cy="44645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6142" y="1714066"/>
              <a:ext cx="1238046" cy="10989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9153" y="1509929"/>
              <a:ext cx="1255456" cy="13995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8544" y="700905"/>
              <a:ext cx="3016677" cy="6519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78260" y="3349553"/>
              <a:ext cx="258755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Folosiți tocătoare și cuțite diferite pentru carnea crudă și carnea preparată termic.</a:t>
              </a:r>
            </a:p>
            <a:p>
              <a:r>
                <a:rPr lang="ro-RO" sz="1400" dirty="0" smtClean="0"/>
                <a:t>Spălați-vă pe mâini între manipularea  cărnii crude și  manipularea mancării gătite</a:t>
              </a:r>
              <a:endParaRPr lang="en-GB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73961" y="700905"/>
            <a:ext cx="2999822" cy="3735914"/>
            <a:chOff x="7173961" y="700905"/>
            <a:chExt cx="2999822" cy="37359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6449" y="1678716"/>
              <a:ext cx="1171575" cy="11525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3961" y="700905"/>
              <a:ext cx="2779326" cy="6006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06449" y="3482712"/>
              <a:ext cx="18673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Nu mâncați animale bolnave sau animale care au murit  de boală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70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17" y="452195"/>
            <a:ext cx="8534400" cy="739295"/>
          </a:xfrm>
        </p:spPr>
        <p:txBody>
          <a:bodyPr>
            <a:normAutofit/>
          </a:bodyPr>
          <a:lstStyle/>
          <a:p>
            <a:r>
              <a:rPr lang="ro-RO" sz="2800" b="1" dirty="0"/>
              <a:t>Ghid pentru piețele umede</a:t>
            </a:r>
            <a:endParaRPr lang="en-GB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5214" y="1225429"/>
            <a:ext cx="2948435" cy="4632517"/>
            <a:chOff x="515214" y="1225429"/>
            <a:chExt cx="2948435" cy="46325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214" y="1225429"/>
              <a:ext cx="2948435" cy="663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9432" y="2169701"/>
              <a:ext cx="1365822" cy="14089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032" y="2177327"/>
              <a:ext cx="1303628" cy="130362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79318" y="4042064"/>
              <a:ext cx="20921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Spălați-vă des pe mâini după ce atingeți animale sau produse animale</a:t>
              </a:r>
            </a:p>
            <a:p>
              <a:r>
                <a:rPr lang="ro-RO" sz="1400" dirty="0" smtClean="0"/>
                <a:t>Dezinfectați echipamentul și zona de lucru cel puțin o dată pe zi</a:t>
              </a:r>
              <a:endParaRPr lang="en-GB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06982" y="1185211"/>
            <a:ext cx="3439461" cy="5103622"/>
            <a:chOff x="3906982" y="1185211"/>
            <a:chExt cx="3439461" cy="51036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1372" y="1185211"/>
              <a:ext cx="3175071" cy="7191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2679" y="1988559"/>
              <a:ext cx="923925" cy="9239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0971" y="1948718"/>
              <a:ext cx="1349664" cy="7546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5672" y="2888672"/>
              <a:ext cx="1101438" cy="102800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6725" y="3033931"/>
              <a:ext cx="1115909" cy="8827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06982" y="4042064"/>
              <a:ext cx="294062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Spălați-vă des pe mâini după ce atingeți animale sau produse animale</a:t>
              </a:r>
            </a:p>
            <a:p>
              <a:r>
                <a:rPr lang="ro-RO" sz="1400" dirty="0" smtClean="0"/>
                <a:t>Evitați să vă atingeți ochii, nasul și gura</a:t>
              </a:r>
            </a:p>
            <a:p>
              <a:r>
                <a:rPr lang="ro-RO" sz="1400" dirty="0" smtClean="0"/>
                <a:t>Eevitați contactul cu animale bolnave sau carne stricată</a:t>
              </a:r>
            </a:p>
            <a:p>
              <a:r>
                <a:rPr lang="ro-RO" sz="1400" dirty="0"/>
                <a:t> </a:t>
              </a:r>
              <a:r>
                <a:rPr lang="ro-RO" sz="1400" dirty="0" smtClean="0"/>
                <a:t>Evitați contactul cu animale fără stăpân, cu gunoiul  și fluidele din piețe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05555" y="1169842"/>
            <a:ext cx="3072891" cy="5118991"/>
            <a:chOff x="7505555" y="1169842"/>
            <a:chExt cx="3072891" cy="5118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6544" y="1169842"/>
              <a:ext cx="2911902" cy="65549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71918" y="1988069"/>
              <a:ext cx="1005610" cy="8265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18154" y="2888672"/>
              <a:ext cx="915555" cy="68998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66544" y="2052539"/>
              <a:ext cx="1085273" cy="10506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05555" y="3611177"/>
              <a:ext cx="27326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Folosiți haine de protecție, mănuși și protecție facială atunci când manipulați animale și produse animaliere proaspete</a:t>
              </a:r>
            </a:p>
            <a:p>
              <a:r>
                <a:rPr lang="ro-RO" sz="1400" dirty="0" smtClean="0"/>
                <a:t>Îndepărtați hainele de protecție după muncă, spălați-vă zilnic cand plecați de la locul de muncă</a:t>
              </a:r>
            </a:p>
            <a:p>
              <a:r>
                <a:rPr lang="ro-RO" sz="1400" dirty="0" smtClean="0"/>
                <a:t>Evitați expunerea membrilor de familia la  haine și incălțăminte murdară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573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63478"/>
            <a:ext cx="8534400" cy="926332"/>
          </a:xfrm>
        </p:spPr>
        <p:txBody>
          <a:bodyPr/>
          <a:lstStyle/>
          <a:p>
            <a:r>
              <a:rPr lang="ro-RO" dirty="0" smtClean="0"/>
              <a:t>MAI MULTE INFORMAȚII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85" y="2608118"/>
            <a:ext cx="8534400" cy="261774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WHO sources: </a:t>
            </a:r>
            <a:r>
              <a:rPr lang="en-GB" dirty="0" err="1">
                <a:solidFill>
                  <a:schemeClr val="tx1"/>
                </a:solidFill>
              </a:rPr>
              <a:t>NCoV</a:t>
            </a:r>
            <a:r>
              <a:rPr lang="en-GB" dirty="0">
                <a:solidFill>
                  <a:schemeClr val="tx1"/>
                </a:solidFill>
              </a:rPr>
              <a:t> website https://www.who.int/health-topics/coronavirus</a:t>
            </a:r>
          </a:p>
          <a:p>
            <a:r>
              <a:rPr lang="en-GB" dirty="0">
                <a:solidFill>
                  <a:schemeClr val="tx1"/>
                </a:solidFill>
              </a:rPr>
              <a:t>Disease Outbreak News https://www.who.int/csr/don/en/</a:t>
            </a:r>
          </a:p>
          <a:p>
            <a:r>
              <a:rPr lang="en-GB" dirty="0">
                <a:solidFill>
                  <a:schemeClr val="tx1"/>
                </a:solidFill>
              </a:rPr>
              <a:t>WHO Travel Advice https://www.who.int/ith/en/</a:t>
            </a:r>
          </a:p>
          <a:p>
            <a:r>
              <a:rPr lang="en-GB" dirty="0">
                <a:solidFill>
                  <a:schemeClr val="tx1"/>
                </a:solidFill>
              </a:rPr>
              <a:t>Email: EPI-WIN@who.int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2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90" y="1776845"/>
            <a:ext cx="7533410" cy="4217554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>Ce</a:t>
            </a:r>
            <a:r>
              <a:rPr lang="en-US" sz="1800" b="1" dirty="0" smtClean="0"/>
              <a:t> </a:t>
            </a:r>
            <a:r>
              <a:rPr lang="en-US" sz="1600" b="1" dirty="0" err="1" smtClean="0"/>
              <a:t>este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coronavirusul</a:t>
            </a:r>
            <a:r>
              <a:rPr lang="ro-RO" sz="1600" b="1" dirty="0" smtClean="0"/>
              <a:t> ?</a:t>
            </a:r>
            <a:br>
              <a:rPr lang="ro-RO" sz="1600" b="1" dirty="0" smtClean="0"/>
            </a:b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Coronavirusurile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sunt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o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familie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de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virusuri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care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infectează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atât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animalele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cât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și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oamenii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Coronavirusurile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umane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pot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cauza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simptome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similare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răcelii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comune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în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vreme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altele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cauzează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boli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mai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severe (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precum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MERS –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sindromul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respirator din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orientul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mijlociu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și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SARS –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sindromul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respirator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acut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sever).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Anumite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coronavirusuri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descoperite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la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animale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pot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infecta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oamenii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acestea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sunt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cunoscute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ca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boli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b="1" cap="none" dirty="0" err="1" smtClean="0">
                <a:solidFill>
                  <a:schemeClr val="tx1">
                    <a:lumMod val="95000"/>
                  </a:schemeClr>
                </a:solidFill>
              </a:rPr>
              <a:t>zoonotice</a:t>
            </a:r>
            <a:r>
              <a:rPr lang="en-US" sz="1600" b="1" cap="none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o-RO" sz="1600" b="1" cap="none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o-RO" sz="1600" b="1" cap="none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o-RO" sz="1600" b="1" cap="none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o-RO" sz="1600" b="1" cap="none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b="1" dirty="0"/>
              <a:t>Cum se </a:t>
            </a:r>
            <a:r>
              <a:rPr lang="en-US" sz="1600" b="1" dirty="0" err="1"/>
              <a:t>răspândește</a:t>
            </a:r>
            <a:r>
              <a:rPr lang="en-US" sz="1600" b="1" dirty="0"/>
              <a:t> </a:t>
            </a:r>
            <a:r>
              <a:rPr lang="en-US" sz="1600" b="1" dirty="0" err="1"/>
              <a:t>coronavirusul</a:t>
            </a:r>
            <a:r>
              <a:rPr lang="en-US" sz="1600" b="1" dirty="0"/>
              <a:t>?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en-US" sz="1600" b="1" cap="none" dirty="0" err="1" smtClean="0"/>
              <a:t>Coronavirusurile</a:t>
            </a:r>
            <a:r>
              <a:rPr lang="en-US" sz="1600" b="1" cap="none" dirty="0" smtClean="0"/>
              <a:t> </a:t>
            </a:r>
            <a:r>
              <a:rPr lang="en-US" sz="1600" b="1" cap="none" dirty="0" err="1" smtClean="0"/>
              <a:t>umane</a:t>
            </a:r>
            <a:r>
              <a:rPr lang="en-US" sz="1600" b="1" cap="none" dirty="0" smtClean="0"/>
              <a:t> se </a:t>
            </a:r>
            <a:r>
              <a:rPr lang="en-US" sz="1600" b="1" cap="none" dirty="0" err="1" smtClean="0"/>
              <a:t>răspândesc</a:t>
            </a:r>
            <a:r>
              <a:rPr lang="en-US" sz="1600" b="1" cap="none" dirty="0" smtClean="0"/>
              <a:t> </a:t>
            </a:r>
            <a:r>
              <a:rPr lang="en-US" sz="1600" b="1" cap="none" dirty="0" err="1" smtClean="0"/>
              <a:t>prin</a:t>
            </a:r>
            <a:r>
              <a:rPr lang="en-US" sz="1600" b="1" cap="none" dirty="0" smtClean="0"/>
              <a:t> </a:t>
            </a:r>
            <a:r>
              <a:rPr lang="en-US" sz="1600" b="1" cap="none" dirty="0" err="1" smtClean="0"/>
              <a:t>picături</a:t>
            </a:r>
            <a:r>
              <a:rPr lang="en-US" sz="1600" b="1" cap="none" dirty="0" smtClean="0"/>
              <a:t> (</a:t>
            </a:r>
            <a:r>
              <a:rPr lang="en-US" sz="1600" b="1" cap="none" dirty="0" err="1" smtClean="0"/>
              <a:t>tuse</a:t>
            </a:r>
            <a:r>
              <a:rPr lang="en-US" sz="1600" b="1" cap="none" dirty="0" smtClean="0"/>
              <a:t>) </a:t>
            </a:r>
            <a:r>
              <a:rPr lang="en-US" sz="1600" b="1" cap="none" dirty="0" err="1" smtClean="0"/>
              <a:t>și</a:t>
            </a:r>
            <a:r>
              <a:rPr lang="en-US" sz="1600" b="1" cap="none" dirty="0" smtClean="0"/>
              <a:t> contact personal </a:t>
            </a:r>
            <a:r>
              <a:rPr lang="en-US" sz="1600" b="1" cap="none" dirty="0" err="1" smtClean="0"/>
              <a:t>neprotejat</a:t>
            </a:r>
            <a:r>
              <a:rPr lang="en-US" sz="1600" b="1" cap="none" dirty="0" smtClean="0"/>
              <a:t> cu o </a:t>
            </a:r>
            <a:r>
              <a:rPr lang="en-US" sz="1600" b="1" cap="none" dirty="0" err="1" smtClean="0"/>
              <a:t>persoană</a:t>
            </a:r>
            <a:r>
              <a:rPr lang="en-US" sz="1600" b="1" cap="none" dirty="0" smtClean="0"/>
              <a:t> </a:t>
            </a:r>
            <a:r>
              <a:rPr lang="en-US" sz="1600" b="1" cap="none" dirty="0" err="1" smtClean="0"/>
              <a:t>infectată</a:t>
            </a:r>
            <a:r>
              <a:rPr lang="en-US" sz="1600" b="1" cap="none" dirty="0" smtClean="0"/>
              <a:t> (</a:t>
            </a:r>
            <a:r>
              <a:rPr lang="en-US" sz="1600" b="1" cap="none" dirty="0" err="1" smtClean="0"/>
              <a:t>atingere</a:t>
            </a:r>
            <a:r>
              <a:rPr lang="en-US" sz="1600" b="1" cap="none" dirty="0" smtClean="0"/>
              <a:t>, </a:t>
            </a:r>
            <a:r>
              <a:rPr lang="en-US" sz="1600" b="1" cap="none" dirty="0" err="1" smtClean="0"/>
              <a:t>strângere</a:t>
            </a:r>
            <a:r>
              <a:rPr lang="en-US" sz="1600" b="1" cap="none" dirty="0" smtClean="0"/>
              <a:t> de </a:t>
            </a:r>
            <a:r>
              <a:rPr lang="en-US" sz="1600" b="1" cap="none" dirty="0" err="1" smtClean="0"/>
              <a:t>mâ</a:t>
            </a:r>
            <a:r>
              <a:rPr lang="ro-RO" sz="1600" b="1" cap="none" dirty="0" smtClean="0"/>
              <a:t>nă</a:t>
            </a:r>
            <a:r>
              <a:rPr lang="en-US" sz="1600" b="1" dirty="0" smtClean="0"/>
              <a:t>).</a:t>
            </a:r>
            <a:r>
              <a:rPr lang="ro-RO" sz="1600" b="1" dirty="0" smtClean="0"/>
              <a:t/>
            </a:r>
            <a:br>
              <a:rPr lang="ro-RO" sz="1600" b="1" dirty="0" smtClean="0"/>
            </a:br>
            <a:r>
              <a:rPr lang="ro-RO" sz="1600" b="1" dirty="0"/>
              <a:t/>
            </a:r>
            <a:br>
              <a:rPr lang="ro-RO" sz="1600" b="1" dirty="0"/>
            </a:br>
            <a:r>
              <a:rPr lang="ro-RO" sz="1600" b="1" dirty="0" smtClean="0"/>
              <a:t>Care sunt simptomele ?</a:t>
            </a:r>
            <a:br>
              <a:rPr lang="ro-RO" sz="1600" b="1" dirty="0" smtClean="0"/>
            </a:br>
            <a:r>
              <a:rPr lang="ro-RO" sz="1600" b="1" cap="none" dirty="0" smtClean="0"/>
              <a:t>Semnele și simptomele sunt de obicei respiratorii și includ febră, tuse,</a:t>
            </a:r>
            <a:r>
              <a:rPr lang="en-US" sz="1600" b="1" cap="none" dirty="0" smtClean="0"/>
              <a:t> </a:t>
            </a:r>
            <a:r>
              <a:rPr lang="en-US" sz="1600" b="1" cap="none" dirty="0" err="1" smtClean="0"/>
              <a:t>dificultăţi</a:t>
            </a:r>
            <a:r>
              <a:rPr lang="en-US" sz="1600" b="1" cap="none" dirty="0" smtClean="0"/>
              <a:t> la </a:t>
            </a:r>
            <a:r>
              <a:rPr lang="ro-RO" sz="1600" b="1" cap="none" dirty="0" smtClean="0"/>
              <a:t> respirație și alte simptome asemănătoare răcelii comune.</a:t>
            </a:r>
            <a:r>
              <a:rPr lang="en-GB" sz="1600" b="1" cap="none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GB" sz="1600" b="1" cap="none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en-GB" sz="1600" b="1" cap="none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49" y="872593"/>
            <a:ext cx="3308722" cy="5039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964" y="472483"/>
            <a:ext cx="316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Introducere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14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809" y="602674"/>
            <a:ext cx="7356763" cy="4145971"/>
          </a:xfrm>
        </p:spPr>
        <p:txBody>
          <a:bodyPr>
            <a:normAutofit/>
          </a:bodyPr>
          <a:lstStyle/>
          <a:p>
            <a:r>
              <a:rPr lang="ro-RO" sz="1600" b="1" cap="none" dirty="0" smtClean="0"/>
              <a:t>Ce se știe despre boala identificată în China la Wuhan?</a:t>
            </a:r>
            <a:br>
              <a:rPr lang="ro-RO" sz="1600" b="1" cap="none" dirty="0" smtClean="0"/>
            </a:br>
            <a:r>
              <a:rPr lang="ro-RO" sz="1600" b="1" cap="none" dirty="0"/>
              <a:t/>
            </a:r>
            <a:br>
              <a:rPr lang="ro-RO" sz="1600" b="1" cap="none" dirty="0"/>
            </a:br>
            <a:r>
              <a:rPr lang="ro-RO" sz="1600" b="1" cap="none" dirty="0" smtClean="0"/>
              <a:t> - Este cauzată de un coronavirus nou numit 2019-nCoV</a:t>
            </a:r>
            <a:br>
              <a:rPr lang="ro-RO" sz="1600" b="1" cap="none" dirty="0" smtClean="0"/>
            </a:br>
            <a:r>
              <a:rPr lang="ro-RO" sz="1600" b="1" cap="none" dirty="0" smtClean="0"/>
              <a:t> - Infectarea cu acest virus duce la boli respiratorii ce pot fi moderate sau severe</a:t>
            </a:r>
            <a:br>
              <a:rPr lang="ro-RO" sz="1600" b="1" cap="none" dirty="0" smtClean="0"/>
            </a:br>
            <a:r>
              <a:rPr lang="ro-RO" sz="1600" b="1" cap="none" dirty="0" smtClean="0"/>
              <a:t> - Unii dintre pacienții infectați au murit din cauza infecției (persoanele cu boli pre-existente au </a:t>
            </a:r>
            <a:r>
              <a:rPr lang="ro-RO" sz="1600" b="1" cap="none" dirty="0"/>
              <a:t> un risc </a:t>
            </a:r>
            <a:r>
              <a:rPr lang="ro-RO" sz="1600" b="1" cap="none" dirty="0" smtClean="0"/>
              <a:t>mai mare de a face o boală severă care să ducă la deces)</a:t>
            </a:r>
            <a:br>
              <a:rPr lang="ro-RO" sz="1600" b="1" cap="none" dirty="0" smtClean="0"/>
            </a:br>
            <a:r>
              <a:rPr lang="ro-RO" sz="1600" b="1" cap="none" dirty="0"/>
              <a:t> </a:t>
            </a:r>
            <a:br>
              <a:rPr lang="ro-RO" sz="1600" b="1" cap="none" dirty="0"/>
            </a:br>
            <a:r>
              <a:rPr lang="ro-RO" sz="1600" b="1" cap="none" dirty="0" smtClean="0"/>
              <a:t/>
            </a:r>
            <a:br>
              <a:rPr lang="ro-RO" sz="1600" b="1" cap="none" dirty="0" smtClean="0"/>
            </a:br>
            <a:r>
              <a:rPr lang="ro-RO" sz="1600" b="1" cap="none" dirty="0" smtClean="0"/>
              <a:t>Ce nu se știe despre boală ?</a:t>
            </a:r>
            <a:br>
              <a:rPr lang="ro-RO" sz="1600" b="1" cap="none" dirty="0" smtClean="0"/>
            </a:br>
            <a:r>
              <a:rPr lang="ro-RO" sz="1600" b="1" cap="none" dirty="0"/>
              <a:t>	</a:t>
            </a:r>
            <a:r>
              <a:rPr lang="ro-RO" sz="1600" b="1" cap="none" dirty="0" smtClean="0"/>
              <a:t>- de unde provine </a:t>
            </a:r>
            <a:br>
              <a:rPr lang="ro-RO" sz="1600" b="1" cap="none" dirty="0" smtClean="0"/>
            </a:br>
            <a:r>
              <a:rPr lang="ro-RO" sz="1600" b="1" cap="none" dirty="0"/>
              <a:t>	</a:t>
            </a:r>
            <a:r>
              <a:rPr lang="ro-RO" sz="1600" b="1" cap="none" dirty="0" smtClean="0"/>
              <a:t>- cât de ușor se răspândește printre oameni</a:t>
            </a:r>
            <a:br>
              <a:rPr lang="ro-RO" sz="1600" b="1" cap="none" dirty="0" smtClean="0"/>
            </a:br>
            <a:r>
              <a:rPr lang="ro-RO" sz="1600" b="1" cap="none" dirty="0"/>
              <a:t>	</a:t>
            </a:r>
            <a:r>
              <a:rPr lang="ro-RO" sz="1600" b="1" cap="none" dirty="0" smtClean="0"/>
              <a:t> - cine este vulnerabil la infecție</a:t>
            </a:r>
            <a:br>
              <a:rPr lang="ro-RO" sz="1600" b="1" cap="none" dirty="0" smtClean="0"/>
            </a:br>
            <a:endParaRPr lang="en-GB" sz="1600" b="1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92" y="872594"/>
            <a:ext cx="3378259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94" y="316152"/>
            <a:ext cx="8200015" cy="739295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Zoonozele</a:t>
            </a:r>
            <a:r>
              <a:rPr lang="en-US" sz="2000" b="1" dirty="0" smtClean="0"/>
              <a:t> </a:t>
            </a:r>
            <a:r>
              <a:rPr lang="ro-RO" sz="2000" b="1" dirty="0" smtClean="0"/>
              <a:t>ș</a:t>
            </a:r>
            <a:r>
              <a:rPr lang="en-US" sz="2000" b="1" dirty="0" smtClean="0"/>
              <a:t>I rasp</a:t>
            </a:r>
            <a:r>
              <a:rPr lang="ro-RO" sz="2000" b="1" dirty="0" smtClean="0"/>
              <a:t>â</a:t>
            </a:r>
            <a:r>
              <a:rPr lang="en-US" sz="2000" b="1" dirty="0" err="1" smtClean="0"/>
              <a:t>ndirea</a:t>
            </a:r>
            <a:r>
              <a:rPr lang="en-US" sz="2000" b="1" dirty="0" smtClean="0"/>
              <a:t> </a:t>
            </a:r>
            <a:r>
              <a:rPr lang="ro-RO" sz="2000" b="1" dirty="0" smtClean="0"/>
              <a:t>în</a:t>
            </a:r>
            <a:r>
              <a:rPr lang="en-US" sz="2000" b="1" dirty="0" smtClean="0"/>
              <a:t> r</a:t>
            </a:r>
            <a:r>
              <a:rPr lang="ro-RO" sz="2000" b="1" dirty="0" smtClean="0"/>
              <a:t>â</a:t>
            </a:r>
            <a:r>
              <a:rPr lang="en-US" sz="2000" b="1" dirty="0" err="1" smtClean="0"/>
              <a:t>ndul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oamenilor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70" y="1707455"/>
            <a:ext cx="9117734" cy="2480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209" y="1163782"/>
            <a:ext cx="298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Transmitere zoonotică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65918" y="1163782"/>
            <a:ext cx="24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Amplificare 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4208318" y="1272952"/>
            <a:ext cx="3377046" cy="20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56163" y="4839544"/>
            <a:ext cx="2088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1. Transmitere între gazdele animale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6050" y="4731419"/>
            <a:ext cx="2088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1. Transmitere de la  gazdele animale la om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432222" y="4731419"/>
            <a:ext cx="208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1. Transmitere de la om la 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5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584" y="0"/>
            <a:ext cx="5758152" cy="1507067"/>
          </a:xfrm>
        </p:spPr>
        <p:txBody>
          <a:bodyPr>
            <a:normAutofit/>
          </a:bodyPr>
          <a:lstStyle/>
          <a:p>
            <a:r>
              <a:rPr lang="ro-RO" sz="1800" b="1" dirty="0" smtClean="0"/>
              <a:t>Ce se face pentru controlul epidemiei</a:t>
            </a:r>
            <a:endParaRPr lang="en-GB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903" y="1454343"/>
            <a:ext cx="5968134" cy="40840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chemeClr val="tx1"/>
                </a:solidFill>
              </a:rPr>
              <a:t>Ce fac țările afectate ?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Rămân vigilente în ceea ce privește cazurile noi și asigură îngrijiri pentru cazurile existente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Implementează screeningul călătorilor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Asigură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schimbul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ro-RO" dirty="0" smtClean="0">
                <a:solidFill>
                  <a:schemeClr val="tx1"/>
                </a:solidFill>
              </a:rPr>
              <a:t>informații cu OMS și </a:t>
            </a:r>
            <a:r>
              <a:rPr lang="en-US" dirty="0" smtClean="0">
                <a:solidFill>
                  <a:schemeClr val="tx1"/>
                </a:solidFill>
              </a:rPr>
              <a:t>cu </a:t>
            </a:r>
            <a:r>
              <a:rPr lang="ro-RO" dirty="0" smtClean="0">
                <a:solidFill>
                  <a:schemeClr val="tx1"/>
                </a:solidFill>
              </a:rPr>
              <a:t>celelalte țări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 smtClean="0">
                <a:solidFill>
                  <a:schemeClr val="tx1"/>
                </a:solidFill>
              </a:rPr>
              <a:t>Ce face OMS ?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Face eforturi să crească înțelegerea bolii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Furnizează recomandări</a:t>
            </a:r>
          </a:p>
          <a:p>
            <a:r>
              <a:rPr lang="ro-RO" dirty="0">
                <a:solidFill>
                  <a:schemeClr val="tx1"/>
                </a:solidFill>
              </a:rPr>
              <a:t> I</a:t>
            </a:r>
            <a:r>
              <a:rPr lang="ro-RO" dirty="0" smtClean="0">
                <a:solidFill>
                  <a:schemeClr val="tx1"/>
                </a:solidFill>
              </a:rPr>
              <a:t>nformează țările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Se coordonează cu partenerii</a:t>
            </a:r>
          </a:p>
          <a:p>
            <a:r>
              <a:rPr lang="ro-RO" dirty="0">
                <a:solidFill>
                  <a:schemeClr val="tx1"/>
                </a:solidFill>
              </a:rPr>
              <a:t> A</a:t>
            </a:r>
            <a:r>
              <a:rPr lang="ro-RO" dirty="0" smtClean="0">
                <a:solidFill>
                  <a:schemeClr val="tx1"/>
                </a:solidFill>
              </a:rPr>
              <a:t>jută țările să fie pregătite</a:t>
            </a:r>
          </a:p>
          <a:p>
            <a:endParaRPr lang="ro-RO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037" y="685800"/>
            <a:ext cx="50387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793" y="273824"/>
            <a:ext cx="8534400" cy="760077"/>
          </a:xfrm>
        </p:spPr>
        <p:txBody>
          <a:bodyPr/>
          <a:lstStyle/>
          <a:p>
            <a:r>
              <a:rPr lang="ro-RO" sz="1600" b="1" dirty="0" smtClean="0"/>
              <a:t>SFATURI DE SĂNĂTATE PUBLICĂ</a:t>
            </a:r>
            <a:br>
              <a:rPr lang="ro-RO" sz="1600" b="1" dirty="0" smtClean="0"/>
            </a:br>
            <a:r>
              <a:rPr lang="ro-RO" sz="1600" b="1" dirty="0" smtClean="0"/>
              <a:t>RĂMÂI SĂNĂTOS ȘI PROTEJEAZĂ-TE ÎMPOTRIVA INFECȚIILOR !</a:t>
            </a:r>
            <a:endParaRPr lang="en-GB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82" y="955945"/>
            <a:ext cx="2023920" cy="133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95" y="4215196"/>
            <a:ext cx="1510750" cy="1776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94" y="2587554"/>
            <a:ext cx="1401163" cy="149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042" y="3340461"/>
            <a:ext cx="1545939" cy="1393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1163782"/>
            <a:ext cx="612024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Spălați-vă des pe mâini folosind apă și săpun sau  soluție alcoolică de curățat pe mâini</a:t>
            </a:r>
          </a:p>
          <a:p>
            <a:endParaRPr lang="ro-RO" sz="1400" dirty="0"/>
          </a:p>
          <a:p>
            <a:r>
              <a:rPr lang="ro-RO" sz="1400" dirty="0" smtClean="0"/>
              <a:t>Acoperiți-vă gura și nasul cu o mască medicală, batistă sau  folosiți </a:t>
            </a:r>
            <a:r>
              <a:rPr lang="en-US" sz="1400" dirty="0" smtClean="0"/>
              <a:t>plica </a:t>
            </a:r>
            <a:r>
              <a:rPr lang="en-US" sz="1400" dirty="0" err="1" smtClean="0"/>
              <a:t>cotului</a:t>
            </a:r>
            <a:r>
              <a:rPr lang="en-US" sz="1400" dirty="0" smtClean="0"/>
              <a:t> </a:t>
            </a:r>
            <a:r>
              <a:rPr lang="ro-RO" sz="1400" dirty="0" smtClean="0"/>
              <a:t>atunci când tușiți sau strănutați</a:t>
            </a:r>
          </a:p>
          <a:p>
            <a:r>
              <a:rPr lang="ro-RO" sz="1400" dirty="0" smtClean="0"/>
              <a:t>Spălați-vă pe mâini după acee</a:t>
            </a:r>
            <a:r>
              <a:rPr lang="en-US" sz="1400" dirty="0" smtClean="0"/>
              <a:t>a</a:t>
            </a:r>
            <a:r>
              <a:rPr lang="ro-RO" sz="1400" dirty="0" smtClean="0"/>
              <a:t> și aruncați masca sau batista.</a:t>
            </a:r>
          </a:p>
          <a:p>
            <a:endParaRPr lang="ro-RO" sz="1400" dirty="0"/>
          </a:p>
          <a:p>
            <a:r>
              <a:rPr lang="ro-RO" sz="1400" dirty="0" smtClean="0"/>
              <a:t>Evitați contactul personal  apropiat cu persoanele ce prezintă febră și tușesc sau strănută și mergeți la medic dacă aveți febră, tușiți sau aveți dificultăți </a:t>
            </a:r>
            <a:r>
              <a:rPr lang="en-US" sz="1400" dirty="0" smtClean="0"/>
              <a:t>la</a:t>
            </a:r>
            <a:r>
              <a:rPr lang="ro-RO" sz="1400" dirty="0" smtClean="0"/>
              <a:t> respi</a:t>
            </a:r>
            <a:r>
              <a:rPr lang="en-US" sz="1400" dirty="0" smtClean="0"/>
              <a:t>r</a:t>
            </a:r>
            <a:r>
              <a:rPr lang="ro-RO" sz="1400" dirty="0" smtClean="0"/>
              <a:t>ație.</a:t>
            </a:r>
          </a:p>
          <a:p>
            <a:endParaRPr lang="ro-RO" sz="1400" dirty="0"/>
          </a:p>
          <a:p>
            <a:endParaRPr lang="ro-RO" sz="1400" dirty="0" smtClean="0"/>
          </a:p>
          <a:p>
            <a:r>
              <a:rPr lang="ro-RO" sz="1400" dirty="0" smtClean="0"/>
              <a:t>Dacă vă îmbolnăviți în timp ce călătoriți , cereți ajutor medical cât mai repede și  informați personalul sanitar despre istoricul de călătorie</a:t>
            </a:r>
          </a:p>
          <a:p>
            <a:endParaRPr lang="ro-RO" sz="1400" dirty="0"/>
          </a:p>
          <a:p>
            <a:r>
              <a:rPr lang="ro-RO" sz="1400" dirty="0" smtClean="0"/>
              <a:t>Atunci când vizitați piețe unde se comercializează animale vii, evitați contactul direct neprotejat cu animalele vii și cu suprafețele care au fost în contact cu aceste animale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5737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49" y="5535571"/>
            <a:ext cx="6288088" cy="863986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Sfaturi de călătorie cu avionul: </a:t>
            </a:r>
            <a:r>
              <a:rPr lang="ro-RO" sz="2400" b="1" dirty="0"/>
              <a:t>RĂMÂI SĂNĂTOS  CÂND CĂLĂTOREșTI !</a:t>
            </a:r>
            <a:endParaRPr lang="en-GB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1" y="139628"/>
            <a:ext cx="1577123" cy="972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4989764"/>
            <a:ext cx="3276599" cy="1868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2404" y="353291"/>
            <a:ext cx="93054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/>
              <a:t>Înainte de plecare</a:t>
            </a:r>
          </a:p>
          <a:p>
            <a:r>
              <a:rPr lang="ro-RO" sz="1400" dirty="0" smtClean="0"/>
              <a:t>Evitați să călătoriți dacă aveți febră și tușiți</a:t>
            </a:r>
          </a:p>
          <a:p>
            <a:endParaRPr lang="ro-RO" sz="1400" dirty="0"/>
          </a:p>
          <a:p>
            <a:r>
              <a:rPr lang="ro-RO" sz="1400" dirty="0" smtClean="0"/>
              <a:t>Dacă aveți febră, tușiți și aveți dificultăți </a:t>
            </a:r>
            <a:r>
              <a:rPr lang="en-US" sz="1400" dirty="0" smtClean="0"/>
              <a:t>la </a:t>
            </a:r>
            <a:r>
              <a:rPr lang="ro-RO" sz="1400" dirty="0" smtClean="0"/>
              <a:t>respirație</a:t>
            </a:r>
            <a:r>
              <a:rPr lang="en-US" sz="1400" dirty="0" smtClean="0"/>
              <a:t>,</a:t>
            </a:r>
            <a:r>
              <a:rPr lang="ro-RO" sz="1400" dirty="0" smtClean="0"/>
              <a:t> consultați un medic și informați-l despre istoricul călătoriilor</a:t>
            </a:r>
          </a:p>
          <a:p>
            <a:endParaRPr lang="ro-RO" sz="1400" dirty="0"/>
          </a:p>
          <a:p>
            <a:r>
              <a:rPr lang="ro-RO" sz="1400" b="1" dirty="0" smtClean="0"/>
              <a:t>În timpul călătoriei cu avionul</a:t>
            </a:r>
          </a:p>
          <a:p>
            <a:endParaRPr lang="ro-R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Evitați contactul apropiat cu persoanele care au febră și tușesc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Spălați-vă pe mâini frecvent cu apă și săpun sau cu soluție alcoolică pentru dezinfecția mâinilor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Evitați să vă atingeți ochii, nasul sau gura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Atunci când tușiți sau strănutați acoperiți-vă gura și nasul cu </a:t>
            </a:r>
            <a:r>
              <a:rPr lang="en-US" sz="1400" dirty="0" smtClean="0"/>
              <a:t>plica </a:t>
            </a:r>
            <a:r>
              <a:rPr lang="en-US" sz="1400" dirty="0" err="1" smtClean="0"/>
              <a:t>cotului</a:t>
            </a:r>
            <a:r>
              <a:rPr lang="en-US" sz="1400" dirty="0" smtClean="0"/>
              <a:t> </a:t>
            </a:r>
            <a:r>
              <a:rPr lang="ro-RO" sz="1400" dirty="0" smtClean="0"/>
              <a:t>sau cu o batistă – aruncați batista imediat și spălați-vă pe mâini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Dacă alegeți să purtați o mască de față, asigurați-vă că aveți nasul și gura acoperite. Evitați atingerea măștii după ce ați pus-o pe față, aruncați imediat măștile de unică folosință după fiecare utilizare și spălați-vă pe mâini după îndepărtarea măștii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Dacă vă îmbolnăviți în timp ce călătoriți, vă rugăm să informați echipajul avionului și să cereți ajutor medical cât mai repede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Dacă cereți ajutor medical vă rugăm să informați personalul medical despre istoricul călătoriei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Dacă aveți febră, tușiți și aveți dificultate </a:t>
            </a:r>
            <a:r>
              <a:rPr lang="en-US" sz="1400" dirty="0" smtClean="0"/>
              <a:t>l</a:t>
            </a:r>
            <a:r>
              <a:rPr lang="ro-RO" sz="1400" dirty="0" smtClean="0"/>
              <a:t>a respira</a:t>
            </a:r>
            <a:r>
              <a:rPr lang="en-US" sz="1400" dirty="0" err="1" smtClean="0"/>
              <a:t>ţie</a:t>
            </a:r>
            <a:r>
              <a:rPr lang="en-US" sz="1400" dirty="0" smtClean="0"/>
              <a:t>, </a:t>
            </a:r>
            <a:r>
              <a:rPr lang="ro-RO" sz="1400" dirty="0" smtClean="0"/>
              <a:t> cereți ajutor medical cât mai curând și informați personalul medical despre istoricul călătoriilor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/>
              <a:t>Evitați să scuipați</a:t>
            </a:r>
          </a:p>
          <a:p>
            <a:endParaRPr lang="ro-RO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2526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74" y="0"/>
            <a:ext cx="8792297" cy="853595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SFATURI DE CĂLĂTORIE CU TRENUL: </a:t>
            </a:r>
            <a:r>
              <a:rPr lang="ro-RO" sz="2000" b="1" dirty="0"/>
              <a:t>RĂMÂI SĂNĂTOS </a:t>
            </a:r>
            <a:r>
              <a:rPr lang="ro-RO" sz="2000" b="1" dirty="0" smtClean="0"/>
              <a:t> CÂND CĂLĂTOREșTI !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602" y="1943100"/>
            <a:ext cx="10298979" cy="3615267"/>
          </a:xfrm>
        </p:spPr>
        <p:txBody>
          <a:bodyPr>
            <a:noAutofit/>
          </a:bodyPr>
          <a:lstStyle/>
          <a:p>
            <a:r>
              <a:rPr lang="ro-RO" sz="1200" b="1" dirty="0">
                <a:solidFill>
                  <a:schemeClr val="tx1"/>
                </a:solidFill>
              </a:rPr>
              <a:t>Înainte de plecare</a:t>
            </a:r>
          </a:p>
          <a:p>
            <a:r>
              <a:rPr lang="ro-RO" sz="1200" dirty="0">
                <a:solidFill>
                  <a:schemeClr val="tx1"/>
                </a:solidFill>
              </a:rPr>
              <a:t>Evitați să călătoriți dacă aveți febră și tușiți</a:t>
            </a:r>
          </a:p>
          <a:p>
            <a:r>
              <a:rPr lang="ro-RO" sz="1200" dirty="0" smtClean="0">
                <a:solidFill>
                  <a:schemeClr val="tx1"/>
                </a:solidFill>
              </a:rPr>
              <a:t>Dacă </a:t>
            </a:r>
            <a:r>
              <a:rPr lang="ro-RO" sz="1200" dirty="0">
                <a:solidFill>
                  <a:schemeClr val="tx1"/>
                </a:solidFill>
              </a:rPr>
              <a:t>aveți febră, tușiți și aveți dificultăți </a:t>
            </a:r>
            <a:r>
              <a:rPr lang="en-US" sz="1200" dirty="0" smtClean="0">
                <a:solidFill>
                  <a:schemeClr val="tx1"/>
                </a:solidFill>
              </a:rPr>
              <a:t>la</a:t>
            </a:r>
            <a:r>
              <a:rPr lang="ro-RO" sz="1200" dirty="0" smtClean="0">
                <a:solidFill>
                  <a:schemeClr val="tx1"/>
                </a:solidFill>
              </a:rPr>
              <a:t> </a:t>
            </a:r>
            <a:r>
              <a:rPr lang="ro-RO" sz="1200" dirty="0">
                <a:solidFill>
                  <a:schemeClr val="tx1"/>
                </a:solidFill>
              </a:rPr>
              <a:t>respirație consultați un medic și informați-l despre istoricul călătoriilor</a:t>
            </a:r>
          </a:p>
          <a:p>
            <a:pPr marL="0" indent="0">
              <a:buNone/>
            </a:pPr>
            <a:endParaRPr lang="ro-RO" sz="1200" dirty="0">
              <a:solidFill>
                <a:schemeClr val="tx1"/>
              </a:solidFill>
            </a:endParaRPr>
          </a:p>
          <a:p>
            <a:r>
              <a:rPr lang="ro-RO" sz="1200" b="1" dirty="0">
                <a:solidFill>
                  <a:schemeClr val="tx1"/>
                </a:solidFill>
              </a:rPr>
              <a:t>În timpul călătoriei cu </a:t>
            </a:r>
            <a:r>
              <a:rPr lang="en-US" sz="1200" b="1" dirty="0" err="1" smtClean="0">
                <a:solidFill>
                  <a:schemeClr val="tx1"/>
                </a:solidFill>
              </a:rPr>
              <a:t>trenul</a:t>
            </a:r>
            <a:endParaRPr lang="ro-RO" sz="12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tx1"/>
                </a:solidFill>
              </a:rPr>
              <a:t>Evitați </a:t>
            </a:r>
            <a:r>
              <a:rPr lang="ro-RO" sz="1200" dirty="0">
                <a:solidFill>
                  <a:schemeClr val="tx1"/>
                </a:solidFill>
              </a:rPr>
              <a:t>contactul apropiat cu persoanele care au febră și tușesc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/>
                </a:solidFill>
              </a:rPr>
              <a:t>Spălați-vă pe mâini frecvent cu apă și săpun sau cu soluție alcoolică pentru dezinfecția mâinilor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/>
                </a:solidFill>
              </a:rPr>
              <a:t>Evitați să vă atingeți ochii, nasul sau gura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/>
                </a:solidFill>
              </a:rPr>
              <a:t>Atunci când tușiți sau strănutați acoperiți-vă gura și nasul cu cotul indoit sau cu o batistă – aruncați batista imediat și spălați-vă pe </a:t>
            </a:r>
            <a:r>
              <a:rPr lang="ro-RO" sz="1200" dirty="0" smtClean="0">
                <a:solidFill>
                  <a:schemeClr val="tx1"/>
                </a:solidFill>
              </a:rPr>
              <a:t>mâini .Dacă </a:t>
            </a:r>
            <a:r>
              <a:rPr lang="ro-RO" sz="1200" dirty="0">
                <a:solidFill>
                  <a:schemeClr val="tx1"/>
                </a:solidFill>
              </a:rPr>
              <a:t>alegeți să purtați o mască de față, asigurați-vă că aveți nasul și gura acoperite. Evitați atingerea măștii după ce ați pus-o pe față, aruncați imediat măștile de unică folosință după fiecare utilizare și spălați-vă pe mâini după îndepărtarea </a:t>
            </a:r>
            <a:r>
              <a:rPr lang="ro-RO" sz="1200" dirty="0" smtClean="0">
                <a:solidFill>
                  <a:schemeClr val="tx1"/>
                </a:solidFill>
              </a:rPr>
              <a:t>măștii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tx1"/>
                </a:solidFill>
              </a:rPr>
              <a:t>Evitați să călătoriți cu animale. Evitați contactul cu acestea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tx1"/>
                </a:solidFill>
              </a:rPr>
              <a:t>Mâncați doar alimente bine preparate termic</a:t>
            </a:r>
            <a:endParaRPr lang="ro-RO" sz="1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/>
                </a:solidFill>
              </a:rPr>
              <a:t>Dacă vă îmbolnăviți în timp ce călătoriți, vă rugăm să informați </a:t>
            </a:r>
            <a:r>
              <a:rPr lang="en-US" sz="1200" dirty="0" err="1" smtClean="0">
                <a:solidFill>
                  <a:schemeClr val="tx1"/>
                </a:solidFill>
              </a:rPr>
              <a:t>însoţitorul</a:t>
            </a:r>
            <a:r>
              <a:rPr lang="en-US" sz="1200" dirty="0" smtClean="0">
                <a:solidFill>
                  <a:schemeClr val="tx1"/>
                </a:solidFill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</a:rPr>
              <a:t>tren</a:t>
            </a:r>
            <a:r>
              <a:rPr lang="ro-RO" sz="1200" dirty="0" smtClean="0">
                <a:solidFill>
                  <a:schemeClr val="tx1"/>
                </a:solidFill>
              </a:rPr>
              <a:t>  </a:t>
            </a:r>
            <a:r>
              <a:rPr lang="ro-RO" sz="1200" dirty="0">
                <a:solidFill>
                  <a:schemeClr val="tx1"/>
                </a:solidFill>
              </a:rPr>
              <a:t>și să cereți ajutor medical cât mai repede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/>
                </a:solidFill>
              </a:rPr>
              <a:t>Dacă cereți ajutor medical vă rugăm să informați personalul medical despre istoricul călătoriei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/>
                </a:solidFill>
              </a:rPr>
              <a:t>Dacă aveți febră, tușiți și aveți dificultate în a respira cereți ajutor medical cât mai curând și informați personalul medical despre istoricul călătoriilor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/>
                </a:solidFill>
              </a:rPr>
              <a:t>Evitați să scuipați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817" y="5640140"/>
            <a:ext cx="1810183" cy="1217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671" y="156729"/>
            <a:ext cx="1784075" cy="10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Reducerea riscului de infecție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449" y="706582"/>
            <a:ext cx="4333363" cy="361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11" y="538596"/>
            <a:ext cx="3765986" cy="37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548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</TotalTime>
  <Words>922</Words>
  <Application>Microsoft Office PowerPoint</Application>
  <PresentationFormat>Custom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Slice</vt:lpstr>
      <vt:lpstr>Reteaua de informare OMS privind epidemiile</vt:lpstr>
      <vt:lpstr>Ce este coronavirusul ? Coronavirusurile sunt o familie de virusuri care infectează atât animalele, cât și oamenii. Coronavirusurile umane pot cauza simptome similare răcelii comune, în vreme ce altele cauzează boli mai severe (precum MERS – sindromul respirator din orientul mijlociu și SARS – sindromul respirator acut sever). Anumite coronavirusuri descoperite la animale pot infecta oamenii – acestea sunt cunoscute ca boli zoonotice.   Cum se răspândește coronavirusul? Coronavirusurile umane se răspândesc prin picături (tuse) și contact personal neprotejat cu o persoană infectată (atingere, strângere de mână).  Care sunt simptomele ? Semnele și simptomele sunt de obicei respiratorii și includ febră, tuse, dificultăţi la  respirație și alte simptome asemănătoare răcelii comune. </vt:lpstr>
      <vt:lpstr>Ce se știe despre boala identificată în China la Wuhan?   - Este cauzată de un coronavirus nou numit 2019-nCoV  - Infectarea cu acest virus duce la boli respiratorii ce pot fi moderate sau severe  - Unii dintre pacienții infectați au murit din cauza infecției (persoanele cu boli pre-existente au  un risc mai mare de a face o boală severă care să ducă la deces)    Ce nu se știe despre boală ?  - de unde provine   - cât de ușor se răspândește printre oameni   - cine este vulnerabil la infecție </vt:lpstr>
      <vt:lpstr>Zoonozele șI raspândirea în rândul oamenilor</vt:lpstr>
      <vt:lpstr>Ce se face pentru controlul epidemiei</vt:lpstr>
      <vt:lpstr>SFATURI DE SĂNĂTATE PUBLICĂ RĂMÂI SĂNĂTOS ȘI PROTEJEAZĂ-TE ÎMPOTRIVA INFECȚIILOR !</vt:lpstr>
      <vt:lpstr>Sfaturi de călătorie cu avionul: RĂMÂI SĂNĂTOS  CÂND CĂLĂTOREșTI !</vt:lpstr>
      <vt:lpstr>SFATURI DE CĂLĂTORIE CU TRENUL: RĂMÂI SĂNĂTOS  CÂND CĂLĂTOREșTI !</vt:lpstr>
      <vt:lpstr>Reducerea riscului de infecție</vt:lpstr>
      <vt:lpstr>Ghid de siguranță alimentară</vt:lpstr>
      <vt:lpstr>Ghid pentru piețele umede</vt:lpstr>
      <vt:lpstr>MAI MULTE INFORMAȚII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Reteaua de informare OMS privind epidemiile</dc:title>
  <dc:creator>User</dc:creator>
  <cp:lastModifiedBy>Adriana Pistol</cp:lastModifiedBy>
  <cp:revision>61</cp:revision>
  <dcterms:created xsi:type="dcterms:W3CDTF">2020-01-27T12:04:43Z</dcterms:created>
  <dcterms:modified xsi:type="dcterms:W3CDTF">2020-01-28T10:40:57Z</dcterms:modified>
</cp:coreProperties>
</file>